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753600" cy="7315200"/>
  <p:notesSz cx="6858000" cy="9144000"/>
  <p:embeddedFontLst>
    <p:embeddedFont>
      <p:font typeface="Alice Bold" charset="1" panose="00000500000000000000"/>
      <p:regular r:id="rId39"/>
    </p:embeddedFont>
    <p:embeddedFont>
      <p:font typeface="Alice Bold Italics" charset="1" panose="00000500000000000000"/>
      <p:regular r:id="rId40"/>
    </p:embeddedFont>
    <p:embeddedFont>
      <p:font typeface="Alice" charset="1" panose="00000500000000000000"/>
      <p:regular r:id="rId41"/>
    </p:embeddedFont>
    <p:embeddedFont>
      <p:font typeface="Alice Italics" charset="1" panose="00000500000000000000"/>
      <p:regular r:id="rId42"/>
    </p:embeddedFont>
    <p:embeddedFont>
      <p:font typeface="Garamond" charset="1" panose="02020404030301010803"/>
      <p:regular r:id="rId43"/>
    </p:embeddedFont>
    <p:embeddedFont>
      <p:font typeface="Garamond Bold" charset="1" panose="02020804030307010803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1887474"/>
            <a:chOff x="0" y="0"/>
            <a:chExt cx="9103360" cy="25166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2516626"/>
            </a:xfrm>
            <a:custGeom>
              <a:avLst/>
              <a:gdLst/>
              <a:ahLst/>
              <a:cxnLst/>
              <a:rect r="r" b="b" t="t" l="l"/>
              <a:pathLst>
                <a:path h="251662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2516626"/>
                  </a:lnTo>
                  <a:lnTo>
                    <a:pt x="0" y="251662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879" r="0" b="-708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2526157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720"/>
                </a:lnSpc>
              </a:pPr>
              <a:r>
                <a:rPr lang="en-US" sz="5600" spc="466">
                  <a:solidFill>
                    <a:srgbClr val="FFFFFF"/>
                  </a:solidFill>
                  <a:latin typeface="Alice Bold"/>
                  <a:ea typeface="Alice Bold"/>
                  <a:cs typeface="Alice Bold"/>
                  <a:sym typeface="Alice Bold"/>
                </a:rPr>
                <a:t>Let’s </a:t>
              </a:r>
              <a:r>
                <a:rPr lang="en-US" sz="5600" i="true" spc="466">
                  <a:solidFill>
                    <a:srgbClr val="FF0000"/>
                  </a:solidFill>
                  <a:latin typeface="Alice Bold Italics"/>
                  <a:ea typeface="Alice Bold Italics"/>
                  <a:cs typeface="Alice Bold Italics"/>
                  <a:sym typeface="Alice Bold Italics"/>
                </a:rPr>
                <a:t>Not</a:t>
              </a:r>
              <a:r>
                <a:rPr lang="en-US" sz="5600" spc="466">
                  <a:solidFill>
                    <a:srgbClr val="FF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5600" spc="466">
                  <a:solidFill>
                    <a:srgbClr val="FFFFFF"/>
                  </a:solidFill>
                  <a:latin typeface="Alice Bold"/>
                  <a:ea typeface="Alice Bold"/>
                  <a:cs typeface="Alice Bold"/>
                  <a:sym typeface="Alice Bold"/>
                </a:rPr>
                <a:t>Do the Time Warp Again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5488305"/>
            <a:ext cx="829056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A Key to Verb Tenses to Prevent Tense Shifting in Writing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Future Tense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31520" y="1392555"/>
            <a:ext cx="8290560" cy="592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Future tense happens (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you’ve got it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) in the future.</a:t>
            </a:r>
          </a:p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uses the helping verbs “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will”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or “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shall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.”</a:t>
            </a:r>
          </a:p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is rarely used for an entire work, but is used on a limited basis with either past or present tense stories.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8973" y="461493"/>
            <a:ext cx="9235654" cy="975360"/>
            <a:chOff x="0" y="0"/>
            <a:chExt cx="12314206" cy="13004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14200" cy="1300480"/>
            </a:xfrm>
            <a:custGeom>
              <a:avLst/>
              <a:gdLst/>
              <a:ahLst/>
              <a:cxnLst/>
              <a:rect r="r" b="b" t="t" l="l"/>
              <a:pathLst>
                <a:path h="1300480" w="12314200">
                  <a:moveTo>
                    <a:pt x="0" y="0"/>
                  </a:moveTo>
                  <a:lnTo>
                    <a:pt x="12314200" y="0"/>
                  </a:lnTo>
                  <a:lnTo>
                    <a:pt x="12314200" y="1300480"/>
                  </a:lnTo>
                  <a:lnTo>
                    <a:pt x="0" y="1300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9385" r="19033" b="-9938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12314206" cy="131000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44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The Perfect Tenses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8973" y="1303503"/>
            <a:ext cx="9235654" cy="477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Never write a story entirely in a perfect tense. It’s wordy and repetitive. Use it sparingly throughout your writing, if at all. It’s likely unnecessary, so switch to one of the first three simple tenses.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Past Perfect Tense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766316"/>
            <a:ext cx="8290560" cy="5039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955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Shows an action completed before something else in the past.</a:t>
            </a:r>
          </a:p>
          <a:p>
            <a:pPr algn="l" marL="0" indent="0" lvl="1">
              <a:lnSpc>
                <a:spcPts val="4955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You make this tense by using the word 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“had” + the past participle</a:t>
            </a:r>
            <a:r>
              <a:rPr lang="en-US" sz="4200">
                <a:solidFill>
                  <a:srgbClr val="FF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of a verb</a:t>
            </a:r>
          </a:p>
          <a:p>
            <a:pPr algn="l" marL="906780" indent="-453390" lvl="1">
              <a:lnSpc>
                <a:spcPts val="4955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Ex: Before I played video games, I 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had studied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for my test.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1575" y="731520"/>
            <a:ext cx="7315200" cy="888492"/>
            <a:chOff x="0" y="0"/>
            <a:chExt cx="975360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75360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9259" r="0" b="-101592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75360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44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Present Perfect Tense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05677" y="2022959"/>
            <a:ext cx="8742245" cy="4818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745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Shows an action that happened in an unspecified time before now.</a:t>
            </a:r>
          </a:p>
          <a:p>
            <a:pPr algn="l" marL="0" indent="0" lvl="1">
              <a:lnSpc>
                <a:spcPts val="4745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You make this tense by using the word 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“have”+ the past participle</a:t>
            </a:r>
            <a:r>
              <a:rPr lang="en-US" sz="4200">
                <a:solidFill>
                  <a:srgbClr val="FF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of a verb</a:t>
            </a:r>
          </a:p>
          <a:p>
            <a:pPr algn="l" marL="906780" indent="-453390" lvl="1">
              <a:lnSpc>
                <a:spcPts val="4745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Ex: I have studied for this class often.</a:t>
            </a:r>
          </a:p>
          <a:p>
            <a:pPr algn="l" marL="0" indent="0" lvl="1">
              <a:lnSpc>
                <a:spcPts val="474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44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Future Perfect Tense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804336"/>
            <a:ext cx="8587590" cy="51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Means you completed an action before something in the future.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can be formed two ways: 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“will” + “have” + the past participle</a:t>
            </a:r>
            <a:r>
              <a:rPr lang="en-US" sz="4200">
                <a:solidFill>
                  <a:srgbClr val="FF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of a verb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2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or 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“am/is/are” + “going to have” + the past participle of a verb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44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Future Perfect Tense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804336"/>
            <a:ext cx="8290560" cy="443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Examples:</a:t>
            </a:r>
          </a:p>
          <a:p>
            <a:pPr algn="l" marL="1813560" indent="-604520" lvl="2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 will have studied before I pass the test.</a:t>
            </a:r>
          </a:p>
          <a:p>
            <a:pPr algn="l" marL="1890681" indent="-630227" lvl="2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 am going to have studied before I pass the test.</a:t>
            </a:r>
          </a:p>
          <a:p>
            <a:pPr algn="l">
              <a:lnSpc>
                <a:spcPts val="588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1612392"/>
            <a:chOff x="0" y="0"/>
            <a:chExt cx="9103360" cy="21498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2149856"/>
            </a:xfrm>
            <a:custGeom>
              <a:avLst/>
              <a:gdLst/>
              <a:ahLst/>
              <a:cxnLst/>
              <a:rect r="r" b="b" t="t" l="l"/>
              <a:pathLst>
                <a:path h="21498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2149856"/>
                  </a:lnTo>
                  <a:lnTo>
                    <a:pt x="0" y="2149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9823" r="0" b="-5191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21593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44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You Know Verb Tense...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63040" y="4971288"/>
            <a:ext cx="6827520" cy="1612392"/>
            <a:chOff x="0" y="0"/>
            <a:chExt cx="9103360" cy="21498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103360" cy="2149856"/>
            </a:xfrm>
            <a:custGeom>
              <a:avLst/>
              <a:gdLst/>
              <a:ahLst/>
              <a:cxnLst/>
              <a:rect r="r" b="b" t="t" l="l"/>
              <a:pathLst>
                <a:path h="21498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2149856"/>
                  </a:lnTo>
                  <a:lnTo>
                    <a:pt x="0" y="2149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9823" r="0" b="-5191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9103360" cy="21593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44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So How to Catch a Time Warp?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Now Check Yourself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1758315"/>
            <a:ext cx="8290560" cy="249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8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If you are a Time Warper, take the following steps when writing to free yourself from the habit.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Step #1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893570"/>
            <a:ext cx="8290560" cy="469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Pick a tense at the beginning and stick with it! </a:t>
            </a:r>
          </a:p>
          <a:p>
            <a:pPr algn="l">
              <a:lnSpc>
                <a:spcPts val="7560"/>
              </a:lnSpc>
            </a:pPr>
          </a:p>
          <a:p>
            <a:pPr algn="l">
              <a:lnSpc>
                <a:spcPts val="7560"/>
              </a:lnSpc>
            </a:pPr>
            <a:r>
              <a:rPr lang="en-US" sz="42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It truly is easier to prevent </a:t>
            </a:r>
          </a:p>
          <a:p>
            <a:pPr algn="l">
              <a:lnSpc>
                <a:spcPts val="7560"/>
              </a:lnSpc>
            </a:pPr>
            <a:r>
              <a:rPr lang="en-US" sz="42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an error than to fix one.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Step # 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48077" y="1381887"/>
            <a:ext cx="7874003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9032" indent="-64516" lvl="1">
              <a:lnSpc>
                <a:spcPts val="75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Find </a:t>
            </a:r>
            <a:r>
              <a:rPr lang="en-US" b="true" sz="4200" u="sng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</a:t>
            </a: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your verbs.</a:t>
            </a:r>
          </a:p>
          <a:p>
            <a:pPr algn="l" marL="1311631" indent="-437210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Yes, it’s tedious. Yes, it’s time-consuming. But you can’t fix something you can’t see. </a:t>
            </a:r>
          </a:p>
          <a:p>
            <a:pPr algn="l" marL="906780" indent="-453390" lvl="1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Mark all your verbs: highlight them, underline them, circle them with colored pencils, whatever works best for you.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What this Fixes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6235" y="2334976"/>
            <a:ext cx="8367365" cy="290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20" indent="-518160" lvl="1">
              <a:lnSpc>
                <a:spcPts val="5759"/>
              </a:lnSpc>
              <a:buAutoNum type="arabicPeriod" startAt="1"/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Inconsistent verb tense</a:t>
            </a:r>
          </a:p>
          <a:p>
            <a:pPr algn="l" marL="1036320" indent="-518160" lvl="1">
              <a:lnSpc>
                <a:spcPts val="5759"/>
              </a:lnSpc>
              <a:buAutoNum type="arabicPeriod" startAt="1"/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Confusing writing</a:t>
            </a:r>
          </a:p>
          <a:p>
            <a:pPr algn="l" marL="1036320" indent="-518160" lvl="1">
              <a:lnSpc>
                <a:spcPts val="5759"/>
              </a:lnSpc>
              <a:buAutoNum type="arabicPeriod" startAt="1"/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Choppy narratives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Step # 3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234440" y="1534287"/>
            <a:ext cx="7787640" cy="51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9032" indent="-64516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Identify the tense of every verb in your writing.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That means making a note over every verb you marked as to what tense it is. 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This may get messy, but it will work.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Step # 4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550" y="1543812"/>
            <a:ext cx="8290560" cy="517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Fix the verbs that aren’t in the tense you picked in the beginning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ormally, it will be either past or present tense. You’re checking that you aren’t using </a:t>
            </a:r>
            <a:r>
              <a:rPr lang="en-US" b="true" sz="42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both </a:t>
            </a: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tenses.</a:t>
            </a:r>
          </a:p>
          <a:p>
            <a:pPr algn="l">
              <a:lnSpc>
                <a:spcPts val="5880"/>
              </a:lnSpc>
            </a:pP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This also means....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Step # 4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543812"/>
            <a:ext cx="8290560" cy="517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Checking for other tenses as well.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Future tense</a:t>
            </a: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is fine if you’re talking about the character’s future. But double-check that it’s necessary and don’t overuse it.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-US" sz="4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liminate perfect tenses whenever possible. They’re just boring.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And You’re Finished!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785833"/>
            <a:ext cx="8290560" cy="5316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5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As you get more practice, you’ll get better at staying in one tense to begin with and won’t need to follow the four steps. </a:t>
            </a:r>
          </a:p>
          <a:p>
            <a:pPr algn="l">
              <a:lnSpc>
                <a:spcPts val="6005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But as long as your tenses are time-warping, it’s a great way to edit out this bad habit.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Fix</a:t>
              </a: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the Time Warp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07367" y="1610487"/>
            <a:ext cx="8138866" cy="511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The</a:t>
            </a: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following slides are examples of tense shifting.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Your job: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✔ Find the verbs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✔ Identify the tense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✔ Fix the inconsistencies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👉 Keep everything in ONE tense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Practice #1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2230755"/>
            <a:ext cx="8290560" cy="362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Last weekend, I go to my cousin’s house and we played video games. Then we are watching a movie and eat a lot of snacks.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Practice #1 - Answer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2216188"/>
            <a:ext cx="9753600" cy="362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Last weekend,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went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to my cousin’s house and we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played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video games. Then we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watched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 movie and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ate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 lot of snacks.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Practice #2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2200275"/>
            <a:ext cx="8290560" cy="290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 was walking through the store when I see my friend. She is waving at me, and I smiled back.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Practice #2 Answer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2200275"/>
            <a:ext cx="8290560" cy="290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was walking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through the store when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saw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my friend. She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was waving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at me, and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smiled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back.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Practice #3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2230755"/>
            <a:ext cx="8290560" cy="435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By the time I finish my homework, I was feeling exhausted. I decide to go to bed early and fell asleep almost immediately.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441607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Time Warp Alert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662611" y="131423"/>
            <a:ext cx="719708" cy="974224"/>
          </a:xfrm>
          <a:custGeom>
            <a:avLst/>
            <a:gdLst/>
            <a:ahLst/>
            <a:cxnLst/>
            <a:rect r="r" b="b" t="t" l="l"/>
            <a:pathLst>
              <a:path h="974224" w="719708">
                <a:moveTo>
                  <a:pt x="0" y="0"/>
                </a:moveTo>
                <a:lnTo>
                  <a:pt x="719708" y="0"/>
                </a:lnTo>
                <a:lnTo>
                  <a:pt x="719708" y="974224"/>
                </a:lnTo>
                <a:lnTo>
                  <a:pt x="0" y="974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41607" y="1330099"/>
            <a:ext cx="4435193" cy="4936363"/>
            <a:chOff x="0" y="0"/>
            <a:chExt cx="1642664" cy="18282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42664" cy="1828283"/>
            </a:xfrm>
            <a:custGeom>
              <a:avLst/>
              <a:gdLst/>
              <a:ahLst/>
              <a:cxnLst/>
              <a:rect r="r" b="b" t="t" l="l"/>
              <a:pathLst>
                <a:path h="1828283" w="1642664">
                  <a:moveTo>
                    <a:pt x="0" y="0"/>
                  </a:moveTo>
                  <a:lnTo>
                    <a:pt x="1642664" y="0"/>
                  </a:lnTo>
                  <a:lnTo>
                    <a:pt x="1642664" y="1828283"/>
                  </a:lnTo>
                  <a:lnTo>
                    <a:pt x="0" y="1828283"/>
                  </a:ln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42664" cy="1866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60"/>
                </a:lnSpc>
              </a:pP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❌ Time Warped </a:t>
              </a:r>
            </a:p>
            <a:p>
              <a:pPr algn="l">
                <a:lnSpc>
                  <a:spcPts val="4160"/>
                </a:lnSpc>
              </a:pP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Yesterday, I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walk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into the classroom and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see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my teacher staring at me. She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was asking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 where my homework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is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, and I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tell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her I forgot it at home.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876800" y="1330099"/>
            <a:ext cx="4435193" cy="4936363"/>
            <a:chOff x="0" y="0"/>
            <a:chExt cx="1642664" cy="18282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42664" cy="1828283"/>
            </a:xfrm>
            <a:custGeom>
              <a:avLst/>
              <a:gdLst/>
              <a:ahLst/>
              <a:cxnLst/>
              <a:rect r="r" b="b" t="t" l="l"/>
              <a:pathLst>
                <a:path h="1828283" w="1642664">
                  <a:moveTo>
                    <a:pt x="0" y="0"/>
                  </a:moveTo>
                  <a:lnTo>
                    <a:pt x="1642664" y="0"/>
                  </a:lnTo>
                  <a:lnTo>
                    <a:pt x="1642664" y="1828283"/>
                  </a:lnTo>
                  <a:lnTo>
                    <a:pt x="0" y="1828283"/>
                  </a:ln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642664" cy="1866383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4160"/>
                </a:lnSpc>
              </a:pP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✅ Timeline Fixed</a:t>
              </a:r>
            </a:p>
            <a:p>
              <a:pPr algn="l">
                <a:lnSpc>
                  <a:spcPts val="4160"/>
                </a:lnSpc>
              </a:pP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Yesterday, I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walked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into the classroom and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saw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my teacher staring at me. She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asked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where my homework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was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, and I </a:t>
              </a:r>
              <a:r>
                <a:rPr lang="en-US" sz="3200" spc="265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told </a:t>
              </a:r>
              <a:r>
                <a:rPr lang="en-US" sz="3200" spc="265">
                  <a:solidFill>
                    <a:srgbClr val="000000"/>
                  </a:solidFill>
                  <a:latin typeface="Alice"/>
                  <a:ea typeface="Alice"/>
                  <a:cs typeface="Alice"/>
                  <a:sym typeface="Alice"/>
                </a:rPr>
                <a:t>her I forgot it at home.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03136" y="6485537"/>
            <a:ext cx="7279184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233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One tense. One timeline. Clear writing.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Practice #3 Answer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2230755"/>
            <a:ext cx="8290560" cy="435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By the time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finished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my homework,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was feeling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exhausted.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decided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to go to bed early and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fell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asleep almost immediately.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Challenge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3648075"/>
            <a:ext cx="8290560" cy="290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 run down the street and tripped over a rock. I am getting up quickly and laughed at myself.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1536982"/>
            <a:ext cx="8290560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Fix the tense shifting AND explain your choice: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888492"/>
            <a:chOff x="0" y="0"/>
            <a:chExt cx="9861969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1184656"/>
            </a:xfrm>
            <a:custGeom>
              <a:avLst/>
              <a:gdLst/>
              <a:ahLst/>
              <a:cxnLst/>
              <a:rect r="r" b="b" t="t" l="l"/>
              <a:pathLst>
                <a:path h="11846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1041" r="0" b="-103374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Challenge Answer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1920621"/>
            <a:ext cx="8290560" cy="290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ran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down the street and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tripped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over a rock. I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got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up quickly and </a:t>
            </a: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laughed </a:t>
            </a:r>
            <a:r>
              <a:rPr lang="en-US" sz="4800" spc="3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at myself.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5126355"/>
            <a:ext cx="8290560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Why did you choose this tense?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8562" y="731520"/>
            <a:ext cx="7396477" cy="1612392"/>
            <a:chOff x="0" y="0"/>
            <a:chExt cx="9861969" cy="21498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61973" cy="2149856"/>
            </a:xfrm>
            <a:custGeom>
              <a:avLst/>
              <a:gdLst/>
              <a:ahLst/>
              <a:cxnLst/>
              <a:rect r="r" b="b" t="t" l="l"/>
              <a:pathLst>
                <a:path h="2149856" w="9861973">
                  <a:moveTo>
                    <a:pt x="0" y="0"/>
                  </a:moveTo>
                  <a:lnTo>
                    <a:pt x="9861973" y="0"/>
                  </a:lnTo>
                  <a:lnTo>
                    <a:pt x="9861973" y="2149856"/>
                  </a:lnTo>
                  <a:lnTo>
                    <a:pt x="0" y="2149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698" r="0" b="-1206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61969" cy="21593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Ca</a:t>
              </a: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tch Your Own Time Warp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2334387"/>
            <a:ext cx="8290560" cy="454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 spc="34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Before </a:t>
            </a:r>
            <a:r>
              <a:rPr lang="en-US" sz="4200" spc="34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you turn in your writing:</a:t>
            </a:r>
          </a:p>
          <a:p>
            <a:pPr algn="l" marL="777243" indent="-388622" lvl="1">
              <a:lnSpc>
                <a:spcPts val="4320"/>
              </a:lnSpc>
              <a:buFont typeface="Arial"/>
              <a:buChar char="•"/>
            </a:pPr>
            <a:r>
              <a:rPr lang="en-US" sz="3600" spc="3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Pick your tense </a:t>
            </a:r>
            <a:r>
              <a:rPr lang="en-US" sz="3600" spc="3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first and stick with it</a:t>
            </a:r>
          </a:p>
          <a:p>
            <a:pPr algn="l" marL="777243" indent="-388622" lvl="1">
              <a:lnSpc>
                <a:spcPts val="4320"/>
              </a:lnSpc>
              <a:buFont typeface="Arial"/>
              <a:buChar char="•"/>
            </a:pPr>
            <a:r>
              <a:rPr lang="en-US" sz="3600" spc="3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Highlight your verbs</a:t>
            </a:r>
          </a:p>
          <a:p>
            <a:pPr algn="l" marL="777243" indent="-388622" lvl="1">
              <a:lnSpc>
                <a:spcPts val="4320"/>
              </a:lnSpc>
              <a:buFont typeface="Arial"/>
              <a:buChar char="•"/>
            </a:pPr>
            <a:r>
              <a:rPr lang="en-US" sz="3600" spc="3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Check each one</a:t>
            </a:r>
          </a:p>
          <a:p>
            <a:pPr algn="l" marL="777243" indent="-388622" lvl="1">
              <a:lnSpc>
                <a:spcPts val="4320"/>
              </a:lnSpc>
              <a:buFont typeface="Arial"/>
              <a:buChar char="•"/>
            </a:pPr>
            <a:r>
              <a:rPr lang="en-US" sz="3600" spc="3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Fix anything that doesn’t match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Why Bother?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1909415"/>
            <a:ext cx="8570934" cy="2785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If you switch tenses while writing a story, your reader gets tossed back and forth through time.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0524" y="5861685"/>
            <a:ext cx="8032552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Those Readers May Lose Interest!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45369" y="731520"/>
            <a:ext cx="9062862" cy="1612392"/>
            <a:chOff x="0" y="0"/>
            <a:chExt cx="12083815" cy="21498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83815" cy="2149856"/>
            </a:xfrm>
            <a:custGeom>
              <a:avLst/>
              <a:gdLst/>
              <a:ahLst/>
              <a:cxnLst/>
              <a:rect r="r" b="b" t="t" l="l"/>
              <a:pathLst>
                <a:path h="2149856" w="12083815">
                  <a:moveTo>
                    <a:pt x="0" y="0"/>
                  </a:moveTo>
                  <a:lnTo>
                    <a:pt x="12083815" y="0"/>
                  </a:lnTo>
                  <a:lnTo>
                    <a:pt x="12083815" y="2149856"/>
                  </a:lnTo>
                  <a:lnTo>
                    <a:pt x="0" y="2149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8663" r="16593" b="-14031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12083815" cy="21593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36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# 1 Rule of Writing</a:t>
              </a:r>
            </a:p>
            <a:p>
              <a:pPr algn="ctr">
                <a:lnSpc>
                  <a:spcPts val="5759"/>
                </a:lnSpc>
              </a:pPr>
              <a:r>
                <a:rPr lang="en-US" sz="4800" spc="36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Don’t Lose Your Readers!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4898136"/>
            <a:ext cx="8290560" cy="1685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If readers get confused or frustrated, they stop reading.</a:t>
            </a:r>
          </a:p>
          <a:p>
            <a:pPr algn="ctr">
              <a:lnSpc>
                <a:spcPts val="4368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19200" y="731520"/>
            <a:ext cx="7315200" cy="888492"/>
            <a:chOff x="0" y="0"/>
            <a:chExt cx="975360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75360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9259" r="0" b="-101592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75360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T</a:t>
              </a: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o Stop the Shifting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83214" y="1712777"/>
            <a:ext cx="8290560" cy="335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6216"/>
              </a:lnSpc>
              <a:buAutoNum type="arabicPeriod" startAt="1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You need to understand what verb tenses are.</a:t>
            </a:r>
          </a:p>
          <a:p>
            <a:pPr algn="l" marL="906780" indent="-453390" lvl="1">
              <a:lnSpc>
                <a:spcPts val="7560"/>
              </a:lnSpc>
              <a:buAutoNum type="arabicPeriod" startAt="1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Then you pick </a:t>
            </a:r>
            <a:r>
              <a:rPr lang="en-US" sz="42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one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and stick with it.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Six Basic Tenses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78758" y="1726276"/>
            <a:ext cx="8043322" cy="5393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There are six basic tenses that are used most often.</a:t>
            </a:r>
          </a:p>
          <a:p>
            <a:pPr algn="l" marL="2000154" indent="-666718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Past</a:t>
            </a:r>
          </a:p>
          <a:p>
            <a:pPr algn="l" marL="2000154" indent="-666718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Present</a:t>
            </a:r>
          </a:p>
          <a:p>
            <a:pPr algn="l" marL="2000154" indent="-666718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Future</a:t>
            </a:r>
          </a:p>
          <a:p>
            <a:pPr algn="l" marL="2000154" indent="-666718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Past Perfect</a:t>
            </a:r>
          </a:p>
          <a:p>
            <a:pPr algn="l" marL="2000154" indent="-666718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Present Perfect</a:t>
            </a:r>
          </a:p>
          <a:p>
            <a:pPr algn="l" marL="1999717" indent="-666572" lvl="2">
              <a:lnSpc>
                <a:spcPts val="504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Future Perfect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04800" cy="9753600"/>
            </a:xfrm>
            <a:custGeom>
              <a:avLst/>
              <a:gdLst/>
              <a:ahLst/>
              <a:cxnLst/>
              <a:rect r="r" b="b" t="t" l="l"/>
              <a:pathLst>
                <a:path h="9753600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Past Tense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31520" y="1733150"/>
            <a:ext cx="8290560" cy="51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happened in the past (</a:t>
            </a:r>
            <a:r>
              <a:rPr lang="en-US" sz="4200" i="true">
                <a:solidFill>
                  <a:srgbClr val="1800AD"/>
                </a:solidFill>
                <a:latin typeface="Alice Italics"/>
                <a:ea typeface="Alice Italics"/>
                <a:cs typeface="Alice Italics"/>
                <a:sym typeface="Alice Italics"/>
              </a:rPr>
              <a:t>kind of obvious, huh?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)</a:t>
            </a:r>
          </a:p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usually ends with –ed, except for irregular verbs like “was” or “went.”</a:t>
            </a:r>
          </a:p>
          <a:p>
            <a:pPr algn="l" marL="0" indent="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Most narratives are written in past tense.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040" y="731520"/>
            <a:ext cx="6827520" cy="888492"/>
            <a:chOff x="0" y="0"/>
            <a:chExt cx="9103360" cy="11846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03360" cy="1184656"/>
            </a:xfrm>
            <a:custGeom>
              <a:avLst/>
              <a:gdLst/>
              <a:ahLst/>
              <a:cxnLst/>
              <a:rect r="r" b="b" t="t" l="l"/>
              <a:pathLst>
                <a:path h="1184656" w="9103360">
                  <a:moveTo>
                    <a:pt x="0" y="0"/>
                  </a:moveTo>
                  <a:lnTo>
                    <a:pt x="9103360" y="0"/>
                  </a:lnTo>
                  <a:lnTo>
                    <a:pt x="9103360" y="1184656"/>
                  </a:lnTo>
                  <a:lnTo>
                    <a:pt x="0" y="11846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8564" r="0" b="-9089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9103360" cy="119418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spc="400">
                  <a:solidFill>
                    <a:srgbClr val="000000"/>
                  </a:solidFill>
                  <a:latin typeface="Alice Bold"/>
                  <a:ea typeface="Alice Bold"/>
                  <a:cs typeface="Alice Bold"/>
                  <a:sym typeface="Alice Bold"/>
                </a:rPr>
                <a:t>Present Tense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883214" cy="883214"/>
          </a:xfrm>
          <a:custGeom>
            <a:avLst/>
            <a:gdLst/>
            <a:ahLst/>
            <a:cxnLst/>
            <a:rect r="r" b="b" t="t" l="l"/>
            <a:pathLst>
              <a:path h="883214" w="883214">
                <a:moveTo>
                  <a:pt x="0" y="0"/>
                </a:moveTo>
                <a:lnTo>
                  <a:pt x="883214" y="0"/>
                </a:lnTo>
                <a:lnTo>
                  <a:pt x="883214" y="883214"/>
                </a:lnTo>
                <a:lnTo>
                  <a:pt x="0" y="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3589" y="1767728"/>
            <a:ext cx="9015071" cy="460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6132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is happening right now (</a:t>
            </a:r>
            <a:r>
              <a:rPr lang="en-US" sz="4200">
                <a:solidFill>
                  <a:srgbClr val="1800AD"/>
                </a:solidFill>
                <a:latin typeface="Alice"/>
                <a:ea typeface="Alice"/>
                <a:cs typeface="Alice"/>
                <a:sym typeface="Alice"/>
              </a:rPr>
              <a:t>in the present time, get it?</a:t>
            </a: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)</a:t>
            </a:r>
          </a:p>
          <a:p>
            <a:pPr algn="l" marL="906780" indent="-453390" lvl="1">
              <a:lnSpc>
                <a:spcPts val="6132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It often ends in -s or –ing, but not always, like the word “am.”</a:t>
            </a:r>
          </a:p>
          <a:p>
            <a:pPr algn="l" marL="906780" indent="-453390" lvl="1">
              <a:lnSpc>
                <a:spcPts val="6132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When used in writing, the point of view is usually first person.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DAHGYxRydfs</dc:identifier>
  <dcterms:modified xsi:type="dcterms:W3CDTF">2011-08-01T06:04:30Z</dcterms:modified>
  <cp:revision>1</cp:revision>
  <dc:title>LetsNotDotheTimeWarpAgainVerbTensesandTenseShifting-1.pptx</dc:title>
</cp:coreProperties>
</file>